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68" r:id="rId7"/>
    <p:sldId id="261" r:id="rId8"/>
    <p:sldId id="263" r:id="rId9"/>
    <p:sldId id="262" r:id="rId10"/>
    <p:sldId id="266" r:id="rId11"/>
    <p:sldId id="267" r:id="rId12"/>
    <p:sldId id="269" r:id="rId13"/>
    <p:sldId id="273" r:id="rId14"/>
    <p:sldId id="274" r:id="rId15"/>
    <p:sldId id="275" r:id="rId16"/>
    <p:sldId id="276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6F3-CA2B-4B79-BFA2-96CAFF542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3BBE-CBD7-425E-BE54-689FC9A75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014C-4295-4880-AE06-639CCB9D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BE959-6B8D-4BC4-86AB-008D0D469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02D8-729C-4C47-8C0B-CD89A5845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D0AA-D156-4BEB-9B98-E2A1F1B0D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E98B-8F58-4BA5-ADD7-20741F822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090F-E4B1-43A1-A076-23E4BADD7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C149-4E43-4C3D-80A1-A4B0937DC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F5E823-2D5F-41D6-802C-DDE7F47D1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ACE1-9D13-4200-B99E-CCED9097B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ACDAC-7B66-4EC6-8E78-CE1ABB443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"/>
            <a:ext cx="7772400" cy="785813"/>
          </a:xfrm>
        </p:spPr>
        <p:txBody>
          <a:bodyPr/>
          <a:lstStyle/>
          <a:p>
            <a:pPr algn="ctr"/>
            <a:r>
              <a:rPr lang="ru-RU" sz="1200" b="1" dirty="0"/>
              <a:t>МУНИЦИПАЛЬНОЕ БЮДЖЕТНОЕ ОБЩЕОБРАЗОВАТЕЛЬНОЕ УЧРЕЖДЕНИЕ «АЛЕКСЕЕВСКАЯ СРЕДНЯЯ ОБЩЕОБРАЗОВАТЕЛЬНАЯ ШКОЛА» ПЕТРОПАВЛОВСКОГО РАЙОНА АЛТАЙСКОГО КРАЯ,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СТРУКТУРНОЕ ПОДРАЗДЕЛЕНИЕ «ДЕТСКИЙ САД «ТЕРЕМОК»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 smtClean="0"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1500188"/>
            <a:ext cx="7143750" cy="47863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ru-RU" sz="1300" cap="none" dirty="0">
              <a:ea typeface="Tunga"/>
              <a:cs typeface="Tunga"/>
            </a:endParaRPr>
          </a:p>
          <a:p>
            <a:pPr eaLnBrk="1" hangingPunct="1">
              <a:defRPr/>
            </a:pPr>
            <a:endParaRPr lang="ru-RU" sz="1300" b="1" cap="none" dirty="0">
              <a:solidFill>
                <a:srgbClr val="C00000"/>
              </a:solidFill>
              <a:latin typeface="Georgia" pitchFamily="18" charset="0"/>
              <a:ea typeface="Tunga"/>
              <a:cs typeface="Tunga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Мастер-класс для родителей в разновозрастной группе (3-5 лет) </a:t>
            </a:r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«Знакомство с блоками Дьенеша»</a:t>
            </a:r>
            <a:endParaRPr lang="ru-RU" sz="44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300" b="1" cap="none" dirty="0">
              <a:solidFill>
                <a:srgbClr val="C00000"/>
              </a:solidFill>
              <a:latin typeface="Georgia" pitchFamily="18" charset="0"/>
              <a:ea typeface="Tunga"/>
              <a:cs typeface="Tunga"/>
            </a:endParaRPr>
          </a:p>
          <a:p>
            <a:pPr eaLnBrk="1" hangingPunct="1">
              <a:defRPr/>
            </a:pPr>
            <a:endParaRPr lang="ru-RU" sz="1900" cap="none" dirty="0">
              <a:latin typeface="Georgia" pitchFamily="18" charset="0"/>
              <a:ea typeface="Tunga"/>
              <a:cs typeface="Tunga"/>
            </a:endParaRPr>
          </a:p>
          <a:p>
            <a:pPr algn="r" eaLnBrk="1" hangingPunct="1">
              <a:defRPr/>
            </a:pPr>
            <a:r>
              <a:rPr lang="ru-RU" sz="1900" b="1" i="1" cap="none" dirty="0">
                <a:latin typeface="Georgia" pitchFamily="18" charset="0"/>
                <a:ea typeface="Tunga"/>
                <a:cs typeface="Tunga"/>
              </a:rPr>
              <a:t>                              ВОСПИТАТЕЛЬ</a:t>
            </a:r>
          </a:p>
          <a:p>
            <a:pPr algn="r" eaLnBrk="1" hangingPunct="1">
              <a:defRPr/>
            </a:pPr>
            <a:r>
              <a:rPr lang="ru-RU" sz="1900" cap="none" dirty="0" smtClean="0">
                <a:latin typeface="Georgia" pitchFamily="18" charset="0"/>
                <a:ea typeface="Tunga"/>
                <a:cs typeface="Tunga"/>
              </a:rPr>
              <a:t>Малютина Татьяна Александровна</a:t>
            </a:r>
            <a:endParaRPr lang="ru-RU" sz="1900" cap="none" dirty="0">
              <a:latin typeface="Georgia" pitchFamily="18" charset="0"/>
              <a:ea typeface="Tunga"/>
              <a:cs typeface="Tunga"/>
            </a:endParaRPr>
          </a:p>
          <a:p>
            <a:pPr eaLnBrk="1" hangingPunct="1">
              <a:defRPr/>
            </a:pPr>
            <a:endParaRPr lang="ru-RU" sz="1900" cap="none" dirty="0">
              <a:latin typeface="Georgia" pitchFamily="18" charset="0"/>
              <a:ea typeface="Tunga"/>
              <a:cs typeface="Tunga"/>
            </a:endParaRPr>
          </a:p>
          <a:p>
            <a:pPr algn="ctr" eaLnBrk="1" hangingPunct="1">
              <a:defRPr/>
            </a:pPr>
            <a:r>
              <a:rPr lang="ru-RU" sz="1700" cap="none" dirty="0" smtClean="0">
                <a:latin typeface="Georgia" pitchFamily="18" charset="0"/>
                <a:ea typeface="Tunga"/>
                <a:cs typeface="Tunga"/>
              </a:rPr>
              <a:t>с. Алексеевка,2021.</a:t>
            </a:r>
            <a:endParaRPr lang="ru-RU" sz="1700" cap="none" dirty="0">
              <a:latin typeface="Georgia" pitchFamily="18" charset="0"/>
              <a:ea typeface="Tunga"/>
              <a:cs typeface="Tun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          Игры для самых  маленьких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387" name="Picture 2" descr="C:\Users\Tolik\Desktop\Albom_Bloki_Denesha__Dlya_samih_malenkih__2_o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052513"/>
            <a:ext cx="3357563" cy="2257425"/>
          </a:xfrm>
        </p:spPr>
      </p:pic>
      <p:pic>
        <p:nvPicPr>
          <p:cNvPr id="16388" name="Picture 3" descr="C:\Users\Tolik\Desktop\25368652.21280084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052513"/>
            <a:ext cx="32146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Tolik\Desktop\14666189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3860800"/>
            <a:ext cx="36433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8640762" cy="9810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варианты игр с блоками для детей 3-4-х лет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822325" y="908720"/>
            <a:ext cx="7521575" cy="511266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400" dirty="0" smtClean="0"/>
              <a:t>« Найди все фигуры, как эта» по цвету (по размеру, форме).</a:t>
            </a:r>
          </a:p>
          <a:p>
            <a:pPr eaLnBrk="1" hangingPunct="1"/>
            <a:r>
              <a:rPr lang="ru-RU" sz="2400" dirty="0" smtClean="0"/>
              <a:t>«Найди не такую фигуру, как эта» по цвету (по форме, размеру). </a:t>
            </a:r>
          </a:p>
          <a:p>
            <a:pPr eaLnBrk="1" hangingPunct="1"/>
            <a:r>
              <a:rPr lang="ru-RU" sz="2400" dirty="0" smtClean="0"/>
              <a:t>«Найди все такие фигуры, как эта» по цвету и форме (по форме и размеру, по размеру и цвету). </a:t>
            </a:r>
          </a:p>
          <a:p>
            <a:pPr eaLnBrk="1" hangingPunct="1"/>
            <a:r>
              <a:rPr lang="ru-RU" sz="2400" dirty="0" smtClean="0"/>
              <a:t>«Цепочка»  От произвольно выбранной фигуры постарайтесь построить как можно более длинную цепочку. Варианты построения цепочки: а) чтобы рядом не было фигур одинаковой формы (цвета, размера, толщины); б) чтобы рядом не было одинаковых по форме и цвету фигур (по цвету и размеру; по размеру и форме, по толщине и т.д.); </a:t>
            </a:r>
          </a:p>
          <a:p>
            <a:pPr eaLnBrk="1" hangingPunct="1"/>
            <a:r>
              <a:rPr lang="ru-RU" sz="2400" dirty="0" smtClean="0"/>
              <a:t>« Третий лишний»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822325" y="404813"/>
            <a:ext cx="7521575" cy="5545137"/>
          </a:xfrm>
        </p:spPr>
        <p:txBody>
          <a:bodyPr/>
          <a:lstStyle/>
          <a:p>
            <a:pPr eaLnBrk="1" hangingPunct="1"/>
            <a:r>
              <a:rPr lang="ru-RU" smtClean="0"/>
              <a:t> </a:t>
            </a:r>
            <a:r>
              <a:rPr lang="ru-RU" sz="2400" smtClean="0"/>
              <a:t>»Чудесный мешочек» Сложите фигуры в мешочек и предложите ребёнку найти все квадратные (круглые, толстые, большие). Когда дети без затруднения будут выполнять это задание, вводится второй признак. Необходимо найти все круглые, большие фигуры (маленькие квадратные). И в конце вводится третий признак. Найти все маленькие, толстые, квадратные.</a:t>
            </a:r>
          </a:p>
          <a:p>
            <a:pPr eaLnBrk="1" hangingPunct="1"/>
            <a:r>
              <a:rPr lang="ru-RU" sz="2400" smtClean="0"/>
              <a:t> "Что изменилось". Выложить перед детьми от 3 до 5 блоков, попросить запомнить их. После чего дети закрывают глаза, а блоки исчезают (меняются местами, формой, цветом, толщиной). Вариантов игры множество.  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задание </a:t>
            </a:r>
            <a:r>
              <a:rPr lang="ru-RU" sz="1800" b="1" dirty="0">
                <a:latin typeface="+mn-lt"/>
              </a:rPr>
              <a:t>№1</a:t>
            </a:r>
            <a:r>
              <a:rPr lang="ru-RU" sz="1800" dirty="0">
                <a:latin typeface="+mn-lt"/>
              </a:rPr>
              <a:t>: Составьте из логических блоков </a:t>
            </a:r>
            <a:r>
              <a:rPr lang="ru-RU" sz="1800" dirty="0" err="1">
                <a:latin typeface="+mn-lt"/>
              </a:rPr>
              <a:t>Дьенеша</a:t>
            </a:r>
            <a:r>
              <a:rPr lang="ru-RU" sz="1800" dirty="0">
                <a:latin typeface="+mn-lt"/>
              </a:rPr>
              <a:t> плоскостные изображения предметов: цветок, машину, дом, башню.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915227" cy="3579812"/>
          </a:xfrm>
        </p:spPr>
      </p:pic>
    </p:spTree>
    <p:extLst>
      <p:ext uri="{BB962C8B-B14F-4D97-AF65-F5344CB8AC3E}">
        <p14:creationId xmlns:p14="http://schemas.microsoft.com/office/powerpoint/2010/main" val="413155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Задание № 2:</a:t>
            </a:r>
            <a:r>
              <a:rPr lang="ru-RU" b="0" dirty="0" smtClean="0"/>
              <a:t> возьмите </a:t>
            </a:r>
            <a:r>
              <a:rPr lang="ru-RU" b="0" dirty="0"/>
              <a:t>по два кольца, и все синие фигуры положите в левое кольцо, а все треугольники в правое. В середину нужно положить фигуры, которые подходят и к первому и ко второму (выполняют). Проблема возникнет, когда мы берем синий треугольник, куда его положить? Конечно, фигура принадлежит обоим множествам, поэтому кольца нужно расположить так, чтобы они пересекались, а синий треугольник положить в поле, где они пересекаются. Это задание только кажется простым, но очень важно для формирования умения разделить множества предметов на разные группы.</a:t>
            </a:r>
          </a:p>
          <a:p>
            <a:endParaRPr lang="ru-RU" b="0" dirty="0"/>
          </a:p>
        </p:txBody>
      </p:sp>
      <p:pic>
        <p:nvPicPr>
          <p:cNvPr id="4" name="Рисунок 3" descr="C:\Users\user\Desktop\img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702870" cy="1949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2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Задание №3: </a:t>
            </a:r>
            <a:r>
              <a:rPr lang="ru-RU" b="0" dirty="0"/>
              <a:t>я показываю вам карточку со схемами, а вы должны определить и показать, какая фигура здесь зашифрована (на карточке: черный треугольник, красная клякса, фигура с изображением толстого человечка и маленький домик). Правильно, здесь зашифрован красный толстый маленький треугольник (так родители угадывают 2-3 фигуры).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img23 - коп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2636912"/>
            <a:ext cx="2915196" cy="11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img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345638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68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Задание №4: </a:t>
            </a:r>
            <a:r>
              <a:rPr lang="ru-RU" b="0" dirty="0"/>
              <a:t>Засели фигуры в свои домики (перед родителями лежат карточки с изображением двух-</a:t>
            </a:r>
            <a:r>
              <a:rPr lang="ru-RU" b="0" dirty="0" err="1"/>
              <a:t>трехэтажноготрехподъездного</a:t>
            </a:r>
            <a:r>
              <a:rPr lang="ru-RU" b="0" dirty="0"/>
              <a:t> дома со схемами). Вам нужно определить, какая фигура живет на первом этаже первого подъезда, определяем по такому же принципу как и в таблице умножения. Т.е. если напротив первого этажа изображен большой домик, а под подъездом синяя клякса, а под крышей изображен квадрат, значит мы сюда заселяем большой синий квадрат, и т.д. Попробуйте сами.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img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57619"/>
            <a:ext cx="2101577" cy="138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img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4755"/>
            <a:ext cx="2518386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61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002060"/>
                </a:solidFill>
                <a:latin typeface="Georgia" pitchFamily="18" charset="0"/>
              </a:rPr>
              <a:t>Действуйте!</a:t>
            </a:r>
          </a:p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002060"/>
                </a:solidFill>
                <a:latin typeface="Georgia" pitchFamily="18" charset="0"/>
              </a:rPr>
              <a:t>Каждый миг возврату и обмену не подлежит</a:t>
            </a:r>
            <a:r>
              <a:rPr lang="ru-RU" sz="4400" dirty="0" smtClean="0">
                <a:solidFill>
                  <a:srgbClr val="002060"/>
                </a:solidFill>
                <a:latin typeface="Georgia" pitchFamily="18" charset="0"/>
              </a:rPr>
              <a:t>…</a:t>
            </a:r>
          </a:p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002060"/>
                </a:solidFill>
                <a:latin typeface="Georgia" pitchFamily="18" charset="0"/>
              </a:rPr>
              <a:t>Спасибо за внимание!</a:t>
            </a:r>
            <a:endParaRPr lang="ru-RU" sz="4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146582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274638"/>
            <a:ext cx="34671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Блоки  </a:t>
            </a:r>
            <a:r>
              <a:rPr lang="ru-RU" sz="4000" b="1" dirty="0" err="1" smtClean="0">
                <a:solidFill>
                  <a:srgbClr val="002060"/>
                </a:solidFill>
                <a:latin typeface="Georgia" pitchFamily="18" charset="0"/>
              </a:rPr>
              <a:t>Дьенеша</a:t>
            </a:r>
            <a:endParaRPr lang="ru-RU" sz="40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844675"/>
            <a:ext cx="44640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79388" y="404813"/>
            <a:ext cx="43926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Логический материал представляет собой набор из 48 логических блоков, различающихся </a:t>
            </a:r>
            <a:endParaRPr lang="en-US" sz="2400">
              <a:latin typeface="Georgia" pitchFamily="18" charset="0"/>
            </a:endParaRPr>
          </a:p>
          <a:p>
            <a:r>
              <a:rPr lang="ru-RU" sz="2400">
                <a:latin typeface="Georgia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4 </a:t>
            </a:r>
            <a:r>
              <a:rPr lang="ru-RU" sz="2400">
                <a:latin typeface="Georgia" pitchFamily="18" charset="0"/>
              </a:rPr>
              <a:t>свойствами:</a:t>
            </a:r>
          </a:p>
          <a:p>
            <a:r>
              <a:rPr lang="ru-RU" sz="2400" b="1" i="1">
                <a:latin typeface="Georgia" pitchFamily="18" charset="0"/>
              </a:rPr>
              <a:t>Формой</a:t>
            </a:r>
            <a:r>
              <a:rPr lang="ru-RU" sz="2400">
                <a:latin typeface="Georgia" pitchFamily="18" charset="0"/>
              </a:rPr>
              <a:t> – круглые, квадратные, треугольные, прямоугольные;</a:t>
            </a:r>
          </a:p>
          <a:p>
            <a:r>
              <a:rPr lang="ru-RU" sz="2400" b="1" i="1">
                <a:latin typeface="Georgia" pitchFamily="18" charset="0"/>
              </a:rPr>
              <a:t>Цветом</a:t>
            </a:r>
            <a:r>
              <a:rPr lang="ru-RU" sz="2400">
                <a:latin typeface="Georgia" pitchFamily="18" charset="0"/>
              </a:rPr>
              <a:t> – красные, желтые, синие;</a:t>
            </a:r>
          </a:p>
          <a:p>
            <a:r>
              <a:rPr lang="ru-RU" sz="2400" b="1" i="1">
                <a:latin typeface="Georgia" pitchFamily="18" charset="0"/>
              </a:rPr>
              <a:t>Размером</a:t>
            </a:r>
            <a:r>
              <a:rPr lang="ru-RU" sz="2400" b="1">
                <a:latin typeface="Georgia" pitchFamily="18" charset="0"/>
              </a:rPr>
              <a:t> </a:t>
            </a:r>
            <a:r>
              <a:rPr lang="ru-RU" sz="2400">
                <a:latin typeface="Georgia" pitchFamily="18" charset="0"/>
              </a:rPr>
              <a:t>– большие и маленькие</a:t>
            </a:r>
          </a:p>
          <a:p>
            <a:r>
              <a:rPr lang="ru-RU" sz="2400" b="1" i="1">
                <a:latin typeface="Georgia" pitchFamily="18" charset="0"/>
              </a:rPr>
              <a:t>Толщиной</a:t>
            </a:r>
            <a:r>
              <a:rPr lang="ru-RU" sz="2400">
                <a:latin typeface="Georgia" pitchFamily="18" charset="0"/>
              </a:rPr>
              <a:t> – толстые и тонкие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521575" cy="1341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Georgia" pitchFamily="18" charset="0"/>
              </a:rPr>
              <a:t>В работе с логическими блоками применяются карточки, на которых условно обозначены свойства блоков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55650" y="5440363"/>
            <a:ext cx="7416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800">
                <a:latin typeface="Georgia" pitchFamily="18" charset="0"/>
              </a:rPr>
              <a:t>Карточки – свойства помогают детям перейти от наглядно – образного мышления к наглядно – схематическому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292548" cy="356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Карточки с отрицанием свойств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4213" y="5157788"/>
            <a:ext cx="79914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2800">
                <a:latin typeface="Georgia" pitchFamily="18" charset="0"/>
              </a:rPr>
              <a:t>Карточки с отрицанием свойств становятся мостиком к словесно – логическому мышлению.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45245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Использование карточек позволяет развивать у детей способность к замещению и моделированию свойств. Эти способности и умения развиваются в процессе выполнения разнообразных предметно – игровых действиях. Подбирая карточки, дети упражняются в замещении и кодировании свойств.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«Альбомы с заданиями» </a:t>
            </a:r>
            <a:r>
              <a:rPr lang="en-US" sz="2400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en-US" sz="24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для самых маленьких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2292" name="Picture 5" descr="32661-2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412875"/>
            <a:ext cx="30972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ÐÐ»ÑÐ±Ð¾Ð¼-Ð¸Ð³ÑÐ° Â«ÐÐ»Ð¾ÐºÐ¸ ÐÑÐµÐ½ÐµÑÐ° Ð´Ð»Ñ ÑÐ°Ð¼ÑÑ Ð¼Ð°Ð»ÐµÐ½ÑÐºÐ¸ÑÂ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125538"/>
            <a:ext cx="32908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albom_46_ful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3933825"/>
            <a:ext cx="2879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5" descr="Global ÐÐ»ÑÐ±Ð¾Ð¼-Ð¸Ð³ÑÐ° &quot;ÐÐ°Ð»ÐµÐ½ÑÐºÐ¸Ðµ Ð»Ð¾Ð³Ð¸ÐºÐ¸&quot; (Ð Ð±Ð»Ð¾ÐºÐ°Ð¼ ÐÑÐµÐ½ÐµÑÐ°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3857625"/>
            <a:ext cx="3168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«Альбомы с заданиями» для детей дошкольного возраста от 3 до 8 лет</a:t>
            </a:r>
          </a:p>
        </p:txBody>
      </p:sp>
      <p:pic>
        <p:nvPicPr>
          <p:cNvPr id="13315" name="Picture 5" descr="large_albom_03_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3643313"/>
            <a:ext cx="35290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ÐÑÐ°Ð·Ð´Ð½Ð¸Ðº Ð² ÑÑÑÐ°Ð½Ðµ Ð±Ð»Ð¾ÐºÐ¾Ð² (Ð°Ð»ÑÐ±Ð¾Ð¼ Ñ Ð·Ð°Ð´Ð°Ð½Ð¸ÑÐ¼Ð¸ Ðº ÐÐ¾Ð³Ð¸ÑÐµÑÐºÐ¸Ð¼ Ð±Ð»Ð¾ÐºÐ°Ð¼ ÐÑÐµÐ½ÐµÑÐ°) ÑÐ¾ÑÐ¾Ð³ÑÐ°ÑÐ¸Ñ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143000"/>
            <a:ext cx="3257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ÐÐµÐ¿Ð¸Ð¼ Ð½ÐµÐ»ÐµÐ¿Ð¸ÑÑ. ÐÐ»Ð¾ÐºÐ¸ ÐÑÐµÐ½ÐµÑÐ°. ÐÐ»ÑÐ±Ð¾Ð¼ Ñ 4-Ñ Ð»ÐµÑ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1143000"/>
            <a:ext cx="3384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ÐÐ»ÑÐ±Ð¾Ð¼ ÐÐ»Ð¾ÐºÐ¸ ÐÑÐµÐ½ÐµÑÐ° ÐÐ¾Ð¸ÑÐº ÐÐ°ÑÐ¾Ð½ÑÐ²ÑÐµÐ³Ð¾ ÐÐ»Ð°Ð´Ð° 5-8 Ð»ÐµÑ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644900"/>
            <a:ext cx="34559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605837" cy="1487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Использование  логических блоков </a:t>
            </a:r>
            <a:r>
              <a:rPr lang="ru-RU" sz="2000" b="1" dirty="0" err="1" smtClean="0">
                <a:solidFill>
                  <a:srgbClr val="7030A0"/>
                </a:solidFill>
                <a:latin typeface="Georgia" pitchFamily="18" charset="0"/>
              </a:rPr>
              <a:t>Дьенеша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в работе с детьми дошкольного возраста  позволяет решать следующие задачи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00250"/>
            <a:ext cx="8229600" cy="4643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-</a:t>
            </a:r>
            <a:r>
              <a:rPr lang="ru-RU" sz="2000" dirty="0" smtClean="0"/>
              <a:t> </a:t>
            </a:r>
            <a:r>
              <a:rPr lang="ru-RU" sz="2000" b="0" dirty="0" smtClean="0">
                <a:latin typeface="Georgia" pitchFamily="18" charset="0"/>
              </a:rPr>
              <a:t>Знакомить с формой, цветом, размером, толщиной объектов.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 smtClean="0">
                <a:latin typeface="Georgia" pitchFamily="18" charset="0"/>
              </a:rPr>
              <a:t>-</a:t>
            </a:r>
            <a:r>
              <a:rPr lang="ru-RU" sz="2000" b="0" dirty="0" smtClean="0">
                <a:latin typeface="Georgia" pitchFamily="18" charset="0"/>
              </a:rPr>
              <a:t> Формировать представления о математических понятиях (алгоритм, кодирование, декодирование информации, кодирование со знаком отрицания).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 dirty="0" smtClean="0">
                <a:latin typeface="Georgia" pitchFamily="18" charset="0"/>
              </a:rPr>
              <a:t>-</a:t>
            </a:r>
            <a:r>
              <a:rPr lang="ru-RU" sz="2000" b="0" dirty="0" smtClean="0">
                <a:latin typeface="Georgia" pitchFamily="18" charset="0"/>
              </a:rPr>
              <a:t>Развивать познавательные процессы, мыслительные операции. Способности к моделированию и конструированию.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b="0" dirty="0" smtClean="0">
                <a:latin typeface="Georgia" pitchFamily="18" charset="0"/>
              </a:rPr>
              <a:t>-</a:t>
            </a:r>
            <a:r>
              <a:rPr lang="ru-RU" sz="2000" b="0" dirty="0" smtClean="0">
                <a:latin typeface="Georgia" pitchFamily="18" charset="0"/>
              </a:rPr>
              <a:t>Развивать представление о множестве, операции над множеством, пространственные представления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b="0" dirty="0" smtClean="0">
                <a:latin typeface="Georgia" pitchFamily="18" charset="0"/>
              </a:rPr>
              <a:t>-</a:t>
            </a:r>
            <a:r>
              <a:rPr lang="ru-RU" sz="2000" b="0" dirty="0" smtClean="0">
                <a:latin typeface="Georgia" pitchFamily="18" charset="0"/>
              </a:rPr>
              <a:t>Развивать творческие способности, воображение, фантазию, речевую деятельность.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b="0" dirty="0" smtClean="0">
                <a:latin typeface="Georgia" pitchFamily="18" charset="0"/>
              </a:rPr>
              <a:t>-</a:t>
            </a:r>
            <a:r>
              <a:rPr lang="ru-RU" sz="2000" b="0" dirty="0" smtClean="0">
                <a:latin typeface="Georgia" pitchFamily="18" charset="0"/>
              </a:rPr>
              <a:t>Воспитывать самостоятельность, инициативность, настойчивость в достижении цели, преодоление трудностей.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2088</TotalTime>
  <Words>659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МУНИЦИПАЛЬНОЕ БЮДЖЕТНОЕ ОБЩЕОБРАЗОВАТЕЛЬНОЕ УЧРЕЖДЕНИЕ «АЛЕКСЕЕВСКАЯ СРЕДНЯЯ ОБЩЕОБРАЗОВАТЕЛЬНАЯ ШКОЛА» ПЕТРОПАВЛОВСКОГО РАЙОНА АЛТАЙСКОГО КРАЯ,  СТРУКТУРНОЕ ПОДРАЗДЕЛЕНИЕ «ДЕТСКИЙ САД «ТЕРЕМОК» </vt:lpstr>
      <vt:lpstr>Презентация PowerPoint</vt:lpstr>
      <vt:lpstr>Блоки  Дьенеша</vt:lpstr>
      <vt:lpstr>В работе с логическими блоками применяются карточки, на которых условно обозначены свойства блоков</vt:lpstr>
      <vt:lpstr>Карточки с отрицанием свойств</vt:lpstr>
      <vt:lpstr>Презентация PowerPoint</vt:lpstr>
      <vt:lpstr>«Альбомы с заданиями»  для самых маленьких</vt:lpstr>
      <vt:lpstr>«Альбомы с заданиями» для детей дошкольного возраста от 3 до 8 лет</vt:lpstr>
      <vt:lpstr>Использование  логических блоков Дьенеша в работе с детьми дошкольного возраста  позволяет решать следующие задачи</vt:lpstr>
      <vt:lpstr>          Игры для самых  маленьких</vt:lpstr>
      <vt:lpstr>варианты игр с блоками для детей 3-4-х лет</vt:lpstr>
      <vt:lpstr>Презентация PowerPoint</vt:lpstr>
      <vt:lpstr>     задание №1: Составьте из логических блоков Дьенеша плоскостные изображения предметов: цветок, машину, дом, башню.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Anatolik</dc:creator>
  <cp:lastModifiedBy>Пользователь</cp:lastModifiedBy>
  <cp:revision>39</cp:revision>
  <dcterms:created xsi:type="dcterms:W3CDTF">2019-01-10T17:11:44Z</dcterms:created>
  <dcterms:modified xsi:type="dcterms:W3CDTF">2021-11-11T16:34:01Z</dcterms:modified>
</cp:coreProperties>
</file>